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3" r:id="rId2"/>
    <p:sldId id="258" r:id="rId3"/>
    <p:sldId id="271" r:id="rId4"/>
    <p:sldId id="265" r:id="rId5"/>
    <p:sldId id="262" r:id="rId6"/>
    <p:sldId id="266" r:id="rId7"/>
  </p:sldIdLst>
  <p:sldSz cx="18288000" cy="10287000"/>
  <p:notesSz cx="6797675" cy="9926638"/>
  <p:embeddedFontLst>
    <p:embeddedFont>
      <p:font typeface="Arial Bold" panose="020B0604020202020204" charset="0"/>
      <p:regular r:id="rId8"/>
      <p:bold r:id="rId9"/>
    </p:embeddedFont>
    <p:embeddedFont>
      <p:font typeface="Arial Bold Italics" panose="020B0604020202020204" charset="0"/>
      <p:regular r:id="rId10"/>
      <p:bold r:id="rId11"/>
      <p:italic r:id="rId12"/>
      <p:boldItalic r:id="rId13"/>
    </p:embeddedFont>
    <p:embeddedFont>
      <p:font typeface="Arial Italics" panose="020B0604020202020204" charset="0"/>
      <p:regular r:id="rId14"/>
      <p: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A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8" autoAdjust="0"/>
    <p:restoredTop sz="94589" autoAdjust="0"/>
  </p:normalViewPr>
  <p:slideViewPr>
    <p:cSldViewPr>
      <p:cViewPr varScale="1">
        <p:scale>
          <a:sx n="70" d="100"/>
          <a:sy n="70" d="100"/>
        </p:scale>
        <p:origin x="6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C115C-45A3-D691-EE3E-888E11644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29EFF57-DA12-1CF5-F8DC-9DCD6D15947A}"/>
              </a:ext>
            </a:extLst>
          </p:cNvPr>
          <p:cNvGrpSpPr/>
          <p:nvPr/>
        </p:nvGrpSpPr>
        <p:grpSpPr>
          <a:xfrm>
            <a:off x="-1162050" y="-201706"/>
            <a:ext cx="20612100" cy="10488706"/>
            <a:chOff x="0" y="0"/>
            <a:chExt cx="5428701" cy="132927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614CC83-66EB-EF54-D48E-34F8CADFAF51}"/>
                </a:ext>
              </a:extLst>
            </p:cNvPr>
            <p:cNvSpPr/>
            <p:nvPr/>
          </p:nvSpPr>
          <p:spPr>
            <a:xfrm>
              <a:off x="0" y="0"/>
              <a:ext cx="5428701" cy="1329278"/>
            </a:xfrm>
            <a:custGeom>
              <a:avLst/>
              <a:gdLst/>
              <a:ahLst/>
              <a:cxnLst/>
              <a:rect l="l" t="t" r="r" b="b"/>
              <a:pathLst>
                <a:path w="5428701" h="1329278">
                  <a:moveTo>
                    <a:pt x="0" y="0"/>
                  </a:moveTo>
                  <a:lnTo>
                    <a:pt x="5428701" y="0"/>
                  </a:lnTo>
                  <a:lnTo>
                    <a:pt x="5428701" y="1329278"/>
                  </a:lnTo>
                  <a:lnTo>
                    <a:pt x="0" y="1329278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5D89231-6925-0AC2-420F-A3EEF1058C90}"/>
                </a:ext>
              </a:extLst>
            </p:cNvPr>
            <p:cNvSpPr txBox="1"/>
            <p:nvPr/>
          </p:nvSpPr>
          <p:spPr>
            <a:xfrm>
              <a:off x="0" y="-76200"/>
              <a:ext cx="5428701" cy="14054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5F9369F-F3CD-A943-5840-D99ECD49EBCE}"/>
              </a:ext>
            </a:extLst>
          </p:cNvPr>
          <p:cNvSpPr txBox="1"/>
          <p:nvPr/>
        </p:nvSpPr>
        <p:spPr>
          <a:xfrm>
            <a:off x="-990600" y="5139519"/>
            <a:ext cx="20440649" cy="2855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432"/>
              </a:lnSpc>
            </a:pPr>
            <a:r>
              <a:rPr lang="en-US" sz="700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Criterium Régional Futnet</a:t>
            </a:r>
          </a:p>
          <a:p>
            <a:pPr algn="ctr">
              <a:lnSpc>
                <a:spcPts val="7432"/>
              </a:lnSpc>
            </a:pPr>
            <a:endParaRPr lang="en-US" sz="700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algn="ctr">
              <a:lnSpc>
                <a:spcPts val="7432"/>
              </a:lnSpc>
            </a:pPr>
            <a:r>
              <a:rPr lang="en-US" sz="700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Présentation</a:t>
            </a:r>
            <a:endParaRPr lang="en-US" sz="700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297C424D-5E07-8053-E36C-769C8D95DCDD}"/>
              </a:ext>
            </a:extLst>
          </p:cNvPr>
          <p:cNvSpPr/>
          <p:nvPr/>
        </p:nvSpPr>
        <p:spPr>
          <a:xfrm>
            <a:off x="5354125" y="454608"/>
            <a:ext cx="2649647" cy="3373797"/>
          </a:xfrm>
          <a:custGeom>
            <a:avLst/>
            <a:gdLst/>
            <a:ahLst/>
            <a:cxnLst/>
            <a:rect l="l" t="t" r="r" b="b"/>
            <a:pathLst>
              <a:path w="2649647" h="3373797">
                <a:moveTo>
                  <a:pt x="0" y="0"/>
                </a:moveTo>
                <a:lnTo>
                  <a:pt x="2649647" y="0"/>
                </a:lnTo>
                <a:lnTo>
                  <a:pt x="2649647" y="3373797"/>
                </a:lnTo>
                <a:lnTo>
                  <a:pt x="0" y="33737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124700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E3CF3DEE-FF7E-967C-5AA5-E70F081BF40B}"/>
              </a:ext>
            </a:extLst>
          </p:cNvPr>
          <p:cNvSpPr/>
          <p:nvPr/>
        </p:nvSpPr>
        <p:spPr>
          <a:xfrm>
            <a:off x="9372600" y="454608"/>
            <a:ext cx="2649647" cy="3373797"/>
          </a:xfrm>
          <a:custGeom>
            <a:avLst/>
            <a:gdLst/>
            <a:ahLst/>
            <a:cxnLst/>
            <a:rect l="l" t="t" r="r" b="b"/>
            <a:pathLst>
              <a:path w="2649647" h="3373797">
                <a:moveTo>
                  <a:pt x="0" y="0"/>
                </a:moveTo>
                <a:lnTo>
                  <a:pt x="2649647" y="0"/>
                </a:lnTo>
                <a:lnTo>
                  <a:pt x="2649647" y="3373797"/>
                </a:lnTo>
                <a:lnTo>
                  <a:pt x="0" y="33737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4700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289050AD-65D2-4FB1-5782-6ECAC4FF6CFD}"/>
              </a:ext>
            </a:extLst>
          </p:cNvPr>
          <p:cNvSpPr/>
          <p:nvPr/>
        </p:nvSpPr>
        <p:spPr>
          <a:xfrm>
            <a:off x="8408659" y="481736"/>
            <a:ext cx="559053" cy="3288230"/>
          </a:xfrm>
          <a:custGeom>
            <a:avLst/>
            <a:gdLst/>
            <a:ahLst/>
            <a:cxnLst/>
            <a:rect l="l" t="t" r="r" b="b"/>
            <a:pathLst>
              <a:path w="559053" h="3288230">
                <a:moveTo>
                  <a:pt x="0" y="0"/>
                </a:moveTo>
                <a:lnTo>
                  <a:pt x="559053" y="0"/>
                </a:lnTo>
                <a:lnTo>
                  <a:pt x="559053" y="3288230"/>
                </a:lnTo>
                <a:lnTo>
                  <a:pt x="0" y="3288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84840" r="-480131" b="-2602"/>
            </a:stretch>
          </a:blipFill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088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10526500" y="-6405123"/>
            <a:ext cx="47625" cy="15475375"/>
            <a:chOff x="0" y="0"/>
            <a:chExt cx="12543" cy="40758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543" cy="4075819"/>
            </a:xfrm>
            <a:custGeom>
              <a:avLst/>
              <a:gdLst/>
              <a:ahLst/>
              <a:cxnLst/>
              <a:rect l="l" t="t" r="r" b="b"/>
              <a:pathLst>
                <a:path w="12543" h="4075819">
                  <a:moveTo>
                    <a:pt x="0" y="0"/>
                  </a:moveTo>
                  <a:lnTo>
                    <a:pt x="12543" y="0"/>
                  </a:lnTo>
                  <a:lnTo>
                    <a:pt x="12543" y="4075819"/>
                  </a:lnTo>
                  <a:lnTo>
                    <a:pt x="0" y="4075819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12543" cy="41520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89149" y="407239"/>
            <a:ext cx="2224350" cy="1242922"/>
          </a:xfrm>
          <a:custGeom>
            <a:avLst/>
            <a:gdLst/>
            <a:ahLst/>
            <a:cxnLst/>
            <a:rect l="l" t="t" r="r" b="b"/>
            <a:pathLst>
              <a:path w="2224350" h="1242922">
                <a:moveTo>
                  <a:pt x="0" y="0"/>
                </a:moveTo>
                <a:lnTo>
                  <a:pt x="2224349" y="0"/>
                </a:lnTo>
                <a:lnTo>
                  <a:pt x="2224349" y="1242922"/>
                </a:lnTo>
                <a:lnTo>
                  <a:pt x="0" y="1242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" b="-705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6" name="TextBox 6"/>
          <p:cNvSpPr txBox="1"/>
          <p:nvPr/>
        </p:nvSpPr>
        <p:spPr>
          <a:xfrm>
            <a:off x="5562600" y="407239"/>
            <a:ext cx="8388775" cy="72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60"/>
              </a:lnSpc>
              <a:spcBef>
                <a:spcPct val="0"/>
              </a:spcBef>
            </a:pPr>
            <a:r>
              <a:rPr lang="en-US" sz="4186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Criterium Régional Futnet</a:t>
            </a:r>
          </a:p>
        </p:txBody>
      </p:sp>
      <p:sp>
        <p:nvSpPr>
          <p:cNvPr id="10" name="TextBox 10"/>
          <p:cNvSpPr txBox="1"/>
          <p:nvPr/>
        </p:nvSpPr>
        <p:spPr>
          <a:xfrm rot="-5400000">
            <a:off x="-2824069" y="5948464"/>
            <a:ext cx="7075581" cy="62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9"/>
              </a:lnSpc>
            </a:pPr>
            <a:r>
              <a:rPr lang="en-US" sz="3264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Critérium Régional Futnet 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5BBF25AB-9A33-D96A-B789-55121125729D}"/>
              </a:ext>
            </a:extLst>
          </p:cNvPr>
          <p:cNvSpPr txBox="1"/>
          <p:nvPr/>
        </p:nvSpPr>
        <p:spPr>
          <a:xfrm>
            <a:off x="412986" y="3162300"/>
            <a:ext cx="17145000" cy="27097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339"/>
              </a:lnSpc>
              <a:spcBef>
                <a:spcPct val="0"/>
              </a:spcBef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Créé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2024/2025, le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Critérium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Régional Futnet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est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une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offre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de pratique 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destinée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à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promouvoir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et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développer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la pratique du Futnet dans un cadre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loisir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.</a:t>
            </a:r>
          </a:p>
          <a:p>
            <a:pPr algn="just">
              <a:lnSpc>
                <a:spcPts val="4339"/>
              </a:lnSpc>
              <a:spcBef>
                <a:spcPct val="0"/>
              </a:spcBef>
            </a:pP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algn="just">
              <a:lnSpc>
                <a:spcPts val="4339"/>
              </a:lnSpc>
              <a:spcBef>
                <a:spcPct val="0"/>
              </a:spcBef>
            </a:pP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Cette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saison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la Ligue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souhaite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impliquer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les </a:t>
            </a:r>
            <a:r>
              <a:rPr lang="en-US" sz="2500" b="1" dirty="0">
                <a:solidFill>
                  <a:srgbClr val="00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8 districts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dans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l’organisation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du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Critérium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afin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de proposer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cette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offre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de pratique sur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l’ensemble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du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territoire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D6419-BC41-3DA6-4F7D-0BB07DBF0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4F7AC59-C8A9-A173-8BDD-CCA28F1F2AAE}"/>
              </a:ext>
            </a:extLst>
          </p:cNvPr>
          <p:cNvGrpSpPr/>
          <p:nvPr/>
        </p:nvGrpSpPr>
        <p:grpSpPr>
          <a:xfrm rot="5400000">
            <a:off x="10526500" y="-6405123"/>
            <a:ext cx="47625" cy="15475375"/>
            <a:chOff x="0" y="0"/>
            <a:chExt cx="12543" cy="40758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206EB89-8BE2-5FF4-3C50-00315B715F1B}"/>
                </a:ext>
              </a:extLst>
            </p:cNvPr>
            <p:cNvSpPr/>
            <p:nvPr/>
          </p:nvSpPr>
          <p:spPr>
            <a:xfrm>
              <a:off x="0" y="0"/>
              <a:ext cx="12543" cy="4075819"/>
            </a:xfrm>
            <a:custGeom>
              <a:avLst/>
              <a:gdLst/>
              <a:ahLst/>
              <a:cxnLst/>
              <a:rect l="l" t="t" r="r" b="b"/>
              <a:pathLst>
                <a:path w="12543" h="4075819">
                  <a:moveTo>
                    <a:pt x="0" y="0"/>
                  </a:moveTo>
                  <a:lnTo>
                    <a:pt x="12543" y="0"/>
                  </a:lnTo>
                  <a:lnTo>
                    <a:pt x="12543" y="4075819"/>
                  </a:lnTo>
                  <a:lnTo>
                    <a:pt x="0" y="4075819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A133F76-0FF3-EC8D-9A23-8FA54D4A1422}"/>
                </a:ext>
              </a:extLst>
            </p:cNvPr>
            <p:cNvSpPr txBox="1"/>
            <p:nvPr/>
          </p:nvSpPr>
          <p:spPr>
            <a:xfrm>
              <a:off x="0" y="-76200"/>
              <a:ext cx="12543" cy="41520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CC0F9322-8884-9DF2-70E0-B896AD20269E}"/>
              </a:ext>
            </a:extLst>
          </p:cNvPr>
          <p:cNvSpPr/>
          <p:nvPr/>
        </p:nvSpPr>
        <p:spPr>
          <a:xfrm>
            <a:off x="289149" y="407239"/>
            <a:ext cx="2224350" cy="1242922"/>
          </a:xfrm>
          <a:custGeom>
            <a:avLst/>
            <a:gdLst/>
            <a:ahLst/>
            <a:cxnLst/>
            <a:rect l="l" t="t" r="r" b="b"/>
            <a:pathLst>
              <a:path w="2224350" h="1242922">
                <a:moveTo>
                  <a:pt x="0" y="0"/>
                </a:moveTo>
                <a:lnTo>
                  <a:pt x="2224349" y="0"/>
                </a:lnTo>
                <a:lnTo>
                  <a:pt x="2224349" y="1242922"/>
                </a:lnTo>
                <a:lnTo>
                  <a:pt x="0" y="1242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" b="-705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5F3B197C-E9C7-325F-4FFA-CDB4ED90049D}"/>
              </a:ext>
            </a:extLst>
          </p:cNvPr>
          <p:cNvSpPr txBox="1"/>
          <p:nvPr/>
        </p:nvSpPr>
        <p:spPr>
          <a:xfrm>
            <a:off x="5562600" y="407239"/>
            <a:ext cx="8388775" cy="72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60"/>
              </a:lnSpc>
              <a:spcBef>
                <a:spcPct val="0"/>
              </a:spcBef>
            </a:pPr>
            <a:r>
              <a:rPr lang="en-US" sz="4186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Criterium Régional Futnet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FD5D1E2F-C4D5-1752-F7C1-639439CB73D5}"/>
              </a:ext>
            </a:extLst>
          </p:cNvPr>
          <p:cNvSpPr txBox="1"/>
          <p:nvPr/>
        </p:nvSpPr>
        <p:spPr>
          <a:xfrm rot="-5400000">
            <a:off x="-2824069" y="5948464"/>
            <a:ext cx="7075581" cy="62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9"/>
              </a:lnSpc>
            </a:pPr>
            <a:r>
              <a:rPr lang="en-US" sz="3264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Critérium Régional Futnet 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87F5D98F-ABBC-2888-33F9-56F39599910A}"/>
              </a:ext>
            </a:extLst>
          </p:cNvPr>
          <p:cNvSpPr txBox="1"/>
          <p:nvPr/>
        </p:nvSpPr>
        <p:spPr>
          <a:xfrm>
            <a:off x="289149" y="3645271"/>
            <a:ext cx="16970151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Organisation:</a:t>
            </a:r>
          </a:p>
          <a:p>
            <a:endParaRPr lang="fr-FR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Formule combinée : match en simple (1 vs 1), double (2 vs 2) puis triple (3 vs 3).</a:t>
            </a:r>
          </a:p>
          <a:p>
            <a:r>
              <a:rPr lang="fr-FR" sz="2500" i="1" dirty="0">
                <a:latin typeface="Arial" panose="020B0604020202020204" pitchFamily="34" charset="0"/>
                <a:cs typeface="Arial" panose="020B0604020202020204" pitchFamily="34" charset="0"/>
              </a:rPr>
              <a:t>Permet de favoriser la découverte des 3 disciplines du Futnet.</a:t>
            </a:r>
          </a:p>
          <a:p>
            <a:endParaRPr lang="fr-F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8 journées de championnat durant la saison (1 par District).</a:t>
            </a:r>
          </a:p>
          <a:p>
            <a:endParaRPr lang="fr-FR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Possibilité d’intégrer le championnat en cours de saison.</a:t>
            </a:r>
          </a:p>
          <a:p>
            <a:r>
              <a:rPr lang="fr-FR" sz="2500" i="1" dirty="0">
                <a:latin typeface="Arial" panose="020B0604020202020204" pitchFamily="34" charset="0"/>
                <a:cs typeface="Arial" panose="020B0604020202020204" pitchFamily="34" charset="0"/>
              </a:rPr>
              <a:t>Inscription des équipes « à la carte » à savoir qu’il n’y a pas d’obligation de participer à toutes les journées.</a:t>
            </a:r>
          </a:p>
        </p:txBody>
      </p:sp>
    </p:spTree>
    <p:extLst>
      <p:ext uri="{BB962C8B-B14F-4D97-AF65-F5344CB8AC3E}">
        <p14:creationId xmlns:p14="http://schemas.microsoft.com/office/powerpoint/2010/main" val="84647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9FE7D-C579-855E-9A80-92E96BDB6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89CB13F-A671-4F44-0B6E-BB563616CAD6}"/>
              </a:ext>
            </a:extLst>
          </p:cNvPr>
          <p:cNvGrpSpPr/>
          <p:nvPr/>
        </p:nvGrpSpPr>
        <p:grpSpPr>
          <a:xfrm rot="5400000">
            <a:off x="10526500" y="-6405123"/>
            <a:ext cx="47625" cy="15475375"/>
            <a:chOff x="0" y="0"/>
            <a:chExt cx="12543" cy="40758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CF56155-5C6D-C6F8-A453-D48557D67F7C}"/>
                </a:ext>
              </a:extLst>
            </p:cNvPr>
            <p:cNvSpPr/>
            <p:nvPr/>
          </p:nvSpPr>
          <p:spPr>
            <a:xfrm>
              <a:off x="0" y="0"/>
              <a:ext cx="12543" cy="4075819"/>
            </a:xfrm>
            <a:custGeom>
              <a:avLst/>
              <a:gdLst/>
              <a:ahLst/>
              <a:cxnLst/>
              <a:rect l="l" t="t" r="r" b="b"/>
              <a:pathLst>
                <a:path w="12543" h="4075819">
                  <a:moveTo>
                    <a:pt x="0" y="0"/>
                  </a:moveTo>
                  <a:lnTo>
                    <a:pt x="12543" y="0"/>
                  </a:lnTo>
                  <a:lnTo>
                    <a:pt x="12543" y="4075819"/>
                  </a:lnTo>
                  <a:lnTo>
                    <a:pt x="0" y="4075819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E24CDDA-A0A4-9D3A-D408-2585EB35E1E9}"/>
                </a:ext>
              </a:extLst>
            </p:cNvPr>
            <p:cNvSpPr txBox="1"/>
            <p:nvPr/>
          </p:nvSpPr>
          <p:spPr>
            <a:xfrm>
              <a:off x="0" y="-76200"/>
              <a:ext cx="12543" cy="41520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5C3DA43-22B7-89AC-19C9-F040C3CCC33F}"/>
              </a:ext>
            </a:extLst>
          </p:cNvPr>
          <p:cNvSpPr/>
          <p:nvPr/>
        </p:nvSpPr>
        <p:spPr>
          <a:xfrm>
            <a:off x="289149" y="407239"/>
            <a:ext cx="2224350" cy="1242922"/>
          </a:xfrm>
          <a:custGeom>
            <a:avLst/>
            <a:gdLst/>
            <a:ahLst/>
            <a:cxnLst/>
            <a:rect l="l" t="t" r="r" b="b"/>
            <a:pathLst>
              <a:path w="2224350" h="1242922">
                <a:moveTo>
                  <a:pt x="0" y="0"/>
                </a:moveTo>
                <a:lnTo>
                  <a:pt x="2224349" y="0"/>
                </a:lnTo>
                <a:lnTo>
                  <a:pt x="2224349" y="1242922"/>
                </a:lnTo>
                <a:lnTo>
                  <a:pt x="0" y="1242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" b="-705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2DA426C6-B76B-77A2-89F6-8D306418B826}"/>
              </a:ext>
            </a:extLst>
          </p:cNvPr>
          <p:cNvSpPr txBox="1"/>
          <p:nvPr/>
        </p:nvSpPr>
        <p:spPr>
          <a:xfrm rot="-5400000">
            <a:off x="-2824069" y="5948464"/>
            <a:ext cx="7075581" cy="62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9"/>
              </a:lnSpc>
            </a:pPr>
            <a:r>
              <a:rPr lang="en-US" sz="3264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Critérium Régional Futnet 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833D900A-06B4-6044-DE0E-89F9AEE901D9}"/>
              </a:ext>
            </a:extLst>
          </p:cNvPr>
          <p:cNvSpPr txBox="1"/>
          <p:nvPr/>
        </p:nvSpPr>
        <p:spPr>
          <a:xfrm>
            <a:off x="1494605" y="3645271"/>
            <a:ext cx="15764696" cy="4653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56232" lvl="1" algn="just">
              <a:lnSpc>
                <a:spcPts val="4619"/>
              </a:lnSpc>
            </a:pP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4930" lvl="2" indent="-474977" algn="just">
              <a:lnSpc>
                <a:spcPts val="4619"/>
              </a:lnSpc>
              <a:buFont typeface="Arial"/>
              <a:buChar char="⚬"/>
            </a:pP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Garçons et filles à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U12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peuvent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participer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49953" lvl="2" algn="just">
              <a:lnSpc>
                <a:spcPts val="4619"/>
              </a:lnSpc>
            </a:pP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4930" lvl="2" indent="-474977" algn="just">
              <a:lnSpc>
                <a:spcPts val="4619"/>
              </a:lnSpc>
              <a:buFont typeface="Arial"/>
              <a:buChar char="⚬"/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Licence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Joueur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obligatoire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type (Futnet, Libre,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Loisir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Foot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Futsal).</a:t>
            </a:r>
          </a:p>
          <a:p>
            <a:pPr marL="949953" lvl="2" algn="just">
              <a:lnSpc>
                <a:spcPts val="4619"/>
              </a:lnSpc>
            </a:pP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4930" lvl="2" indent="-474977" algn="just">
              <a:lnSpc>
                <a:spcPts val="4619"/>
              </a:lnSpc>
              <a:buFont typeface="Arial"/>
              <a:buChar char="⚬"/>
            </a:pP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licence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doit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être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la date de la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compétition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24930" lvl="2" indent="-474977" algn="just">
              <a:lnSpc>
                <a:spcPts val="4619"/>
              </a:lnSpc>
              <a:buFont typeface="Arial"/>
              <a:buChar char="⚬"/>
            </a:pP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4930" lvl="2" indent="-474977" algn="just">
              <a:lnSpc>
                <a:spcPts val="4619"/>
              </a:lnSpc>
              <a:buFont typeface="Arial"/>
              <a:buChar char="⚬"/>
            </a:pP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joueurs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maximum par équipe.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98C1F70-77DC-D553-1A5C-141BDC51801B}"/>
              </a:ext>
            </a:extLst>
          </p:cNvPr>
          <p:cNvSpPr txBox="1"/>
          <p:nvPr/>
        </p:nvSpPr>
        <p:spPr>
          <a:xfrm>
            <a:off x="1401323" y="2578769"/>
            <a:ext cx="9723877" cy="515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12465" lvl="1" indent="-356233" algn="just">
              <a:lnSpc>
                <a:spcPts val="4619"/>
              </a:lnSpc>
              <a:buFont typeface="Arial"/>
              <a:buChar char="•"/>
            </a:pP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Catégories</a:t>
            </a:r>
            <a:r>
              <a:rPr lang="en-US" sz="2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d'âge</a:t>
            </a:r>
            <a:r>
              <a:rPr lang="en-US" sz="2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type de </a:t>
            </a: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licence</a:t>
            </a:r>
            <a:r>
              <a:rPr lang="en-US" sz="2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38844187-A1FB-E7EB-8D8A-AE18F83BED1C}"/>
              </a:ext>
            </a:extLst>
          </p:cNvPr>
          <p:cNvSpPr txBox="1"/>
          <p:nvPr/>
        </p:nvSpPr>
        <p:spPr>
          <a:xfrm>
            <a:off x="5562600" y="407239"/>
            <a:ext cx="8388775" cy="72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60"/>
              </a:lnSpc>
              <a:spcBef>
                <a:spcPct val="0"/>
              </a:spcBef>
            </a:pPr>
            <a:r>
              <a:rPr lang="en-US" sz="4186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Criterium Régional Futnet</a:t>
            </a:r>
          </a:p>
        </p:txBody>
      </p:sp>
    </p:spTree>
    <p:extLst>
      <p:ext uri="{BB962C8B-B14F-4D97-AF65-F5344CB8AC3E}">
        <p14:creationId xmlns:p14="http://schemas.microsoft.com/office/powerpoint/2010/main" val="63286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9122" y="1999656"/>
            <a:ext cx="1730446" cy="8519557"/>
            <a:chOff x="0" y="0"/>
            <a:chExt cx="455755" cy="22438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5755" cy="2243834"/>
            </a:xfrm>
            <a:custGeom>
              <a:avLst/>
              <a:gdLst/>
              <a:ahLst/>
              <a:cxnLst/>
              <a:rect l="l" t="t" r="r" b="b"/>
              <a:pathLst>
                <a:path w="455755" h="2243834">
                  <a:moveTo>
                    <a:pt x="0" y="0"/>
                  </a:moveTo>
                  <a:lnTo>
                    <a:pt x="455755" y="0"/>
                  </a:lnTo>
                  <a:lnTo>
                    <a:pt x="455755" y="2243834"/>
                  </a:lnTo>
                  <a:lnTo>
                    <a:pt x="0" y="2243834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455755" cy="23200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10526500" y="-6405123"/>
            <a:ext cx="47625" cy="15475375"/>
            <a:chOff x="0" y="0"/>
            <a:chExt cx="12543" cy="40758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2543" cy="4075819"/>
            </a:xfrm>
            <a:custGeom>
              <a:avLst/>
              <a:gdLst/>
              <a:ahLst/>
              <a:cxnLst/>
              <a:rect l="l" t="t" r="r" b="b"/>
              <a:pathLst>
                <a:path w="12543" h="4075819">
                  <a:moveTo>
                    <a:pt x="0" y="0"/>
                  </a:moveTo>
                  <a:lnTo>
                    <a:pt x="12543" y="0"/>
                  </a:lnTo>
                  <a:lnTo>
                    <a:pt x="12543" y="4075819"/>
                  </a:lnTo>
                  <a:lnTo>
                    <a:pt x="0" y="4075819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76200"/>
              <a:ext cx="12543" cy="41520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289149" y="407239"/>
            <a:ext cx="2224350" cy="1242922"/>
          </a:xfrm>
          <a:custGeom>
            <a:avLst/>
            <a:gdLst/>
            <a:ahLst/>
            <a:cxnLst/>
            <a:rect l="l" t="t" r="r" b="b"/>
            <a:pathLst>
              <a:path w="2224350" h="1242922">
                <a:moveTo>
                  <a:pt x="0" y="0"/>
                </a:moveTo>
                <a:lnTo>
                  <a:pt x="2224349" y="0"/>
                </a:lnTo>
                <a:lnTo>
                  <a:pt x="2224349" y="1242922"/>
                </a:lnTo>
                <a:lnTo>
                  <a:pt x="0" y="1242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" b="-705"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9" name="Group 9"/>
          <p:cNvGrpSpPr/>
          <p:nvPr/>
        </p:nvGrpSpPr>
        <p:grpSpPr>
          <a:xfrm rot="5400000">
            <a:off x="16898579" y="7416568"/>
            <a:ext cx="47625" cy="3758302"/>
            <a:chOff x="0" y="0"/>
            <a:chExt cx="12543" cy="989841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543" cy="989841"/>
            </a:xfrm>
            <a:custGeom>
              <a:avLst/>
              <a:gdLst/>
              <a:ahLst/>
              <a:cxnLst/>
              <a:rect l="l" t="t" r="r" b="b"/>
              <a:pathLst>
                <a:path w="12543" h="989841">
                  <a:moveTo>
                    <a:pt x="0" y="0"/>
                  </a:moveTo>
                  <a:lnTo>
                    <a:pt x="12543" y="0"/>
                  </a:lnTo>
                  <a:lnTo>
                    <a:pt x="12543" y="989841"/>
                  </a:lnTo>
                  <a:lnTo>
                    <a:pt x="0" y="989841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76200"/>
              <a:ext cx="12543" cy="1066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6055295" y="307890"/>
            <a:ext cx="8727505" cy="7145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60"/>
              </a:lnSpc>
              <a:spcBef>
                <a:spcPct val="0"/>
              </a:spcBef>
            </a:pPr>
            <a:r>
              <a:rPr lang="en-US" sz="4186" b="1" dirty="0" err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Calendrier</a:t>
            </a:r>
            <a:r>
              <a:rPr lang="en-US" sz="4186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 Général 2025/2026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4782800" y="9501029"/>
            <a:ext cx="3297857" cy="4444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73"/>
              </a:lnSpc>
            </a:pPr>
            <a:r>
              <a:rPr lang="en-US" sz="2552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Saison 2025 - 2026</a:t>
            </a:r>
          </a:p>
        </p:txBody>
      </p:sp>
      <p:sp>
        <p:nvSpPr>
          <p:cNvPr id="15" name="TextBox 15"/>
          <p:cNvSpPr txBox="1"/>
          <p:nvPr/>
        </p:nvSpPr>
        <p:spPr>
          <a:xfrm rot="-5400000">
            <a:off x="-2824069" y="5948464"/>
            <a:ext cx="7075581" cy="62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9"/>
              </a:lnSpc>
            </a:pPr>
            <a:r>
              <a:rPr lang="en-US" sz="3264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Critérium Régional Futnet </a:t>
            </a:r>
          </a:p>
        </p:txBody>
      </p:sp>
      <p:graphicFrame>
        <p:nvGraphicFramePr>
          <p:cNvPr id="16" name="Objet 15">
            <a:extLst>
              <a:ext uri="{FF2B5EF4-FFF2-40B4-BE49-F238E27FC236}">
                <a16:creationId xmlns:a16="http://schemas.microsoft.com/office/drawing/2014/main" id="{8E352056-F0D9-A514-E22D-C3AEC48502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90726"/>
              </p:ext>
            </p:extLst>
          </p:nvPr>
        </p:nvGraphicFramePr>
        <p:xfrm>
          <a:off x="1652764" y="1532817"/>
          <a:ext cx="16380206" cy="8947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7640444" imgH="11144122" progId="Excel.Sheet.12">
                  <p:embed/>
                </p:oleObj>
              </mc:Choice>
              <mc:Fallback>
                <p:oleObj name="Worksheet" r:id="rId3" imgW="17640444" imgH="11144122" progId="Excel.Sheet.12">
                  <p:embed/>
                  <p:pic>
                    <p:nvPicPr>
                      <p:cNvPr id="16" name="Objet 15">
                        <a:extLst>
                          <a:ext uri="{FF2B5EF4-FFF2-40B4-BE49-F238E27FC236}">
                            <a16:creationId xmlns:a16="http://schemas.microsoft.com/office/drawing/2014/main" id="{8E352056-F0D9-A514-E22D-C3AEC48502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2764" y="1532817"/>
                        <a:ext cx="16380206" cy="8947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57461-EF0A-FAF1-B19F-D61B976FC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EFD934AA-7B67-874B-4308-2672C5854718}"/>
              </a:ext>
            </a:extLst>
          </p:cNvPr>
          <p:cNvGrpSpPr/>
          <p:nvPr/>
        </p:nvGrpSpPr>
        <p:grpSpPr>
          <a:xfrm rot="5400000">
            <a:off x="10526500" y="-6405123"/>
            <a:ext cx="47625" cy="15475375"/>
            <a:chOff x="0" y="0"/>
            <a:chExt cx="12543" cy="4075819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847A2F3-42D2-3450-77B1-2429B1FC7EB5}"/>
                </a:ext>
              </a:extLst>
            </p:cNvPr>
            <p:cNvSpPr/>
            <p:nvPr/>
          </p:nvSpPr>
          <p:spPr>
            <a:xfrm>
              <a:off x="0" y="0"/>
              <a:ext cx="12543" cy="4075819"/>
            </a:xfrm>
            <a:custGeom>
              <a:avLst/>
              <a:gdLst/>
              <a:ahLst/>
              <a:cxnLst/>
              <a:rect l="l" t="t" r="r" b="b"/>
              <a:pathLst>
                <a:path w="12543" h="4075819">
                  <a:moveTo>
                    <a:pt x="0" y="0"/>
                  </a:moveTo>
                  <a:lnTo>
                    <a:pt x="12543" y="0"/>
                  </a:lnTo>
                  <a:lnTo>
                    <a:pt x="12543" y="4075819"/>
                  </a:lnTo>
                  <a:lnTo>
                    <a:pt x="0" y="4075819"/>
                  </a:lnTo>
                  <a:close/>
                </a:path>
              </a:pathLst>
            </a:custGeom>
            <a:solidFill>
              <a:srgbClr val="1158A1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30324FB-33E2-99A7-5290-BB02711CC4CE}"/>
                </a:ext>
              </a:extLst>
            </p:cNvPr>
            <p:cNvSpPr txBox="1"/>
            <p:nvPr/>
          </p:nvSpPr>
          <p:spPr>
            <a:xfrm>
              <a:off x="0" y="-76200"/>
              <a:ext cx="12543" cy="41520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E85DD4E6-E6EF-AF15-6111-2EA472F8F0B5}"/>
              </a:ext>
            </a:extLst>
          </p:cNvPr>
          <p:cNvSpPr/>
          <p:nvPr/>
        </p:nvSpPr>
        <p:spPr>
          <a:xfrm>
            <a:off x="289149" y="407239"/>
            <a:ext cx="2224350" cy="1242922"/>
          </a:xfrm>
          <a:custGeom>
            <a:avLst/>
            <a:gdLst/>
            <a:ahLst/>
            <a:cxnLst/>
            <a:rect l="l" t="t" r="r" b="b"/>
            <a:pathLst>
              <a:path w="2224350" h="1242922">
                <a:moveTo>
                  <a:pt x="0" y="0"/>
                </a:moveTo>
                <a:lnTo>
                  <a:pt x="2224349" y="0"/>
                </a:lnTo>
                <a:lnTo>
                  <a:pt x="2224349" y="1242922"/>
                </a:lnTo>
                <a:lnTo>
                  <a:pt x="0" y="1242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" b="-705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8AF1A61C-BD02-C771-4F5E-EA79054C6916}"/>
              </a:ext>
            </a:extLst>
          </p:cNvPr>
          <p:cNvSpPr txBox="1"/>
          <p:nvPr/>
        </p:nvSpPr>
        <p:spPr>
          <a:xfrm>
            <a:off x="2854895" y="245314"/>
            <a:ext cx="2936305" cy="7145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60"/>
              </a:lnSpc>
              <a:spcBef>
                <a:spcPct val="0"/>
              </a:spcBef>
            </a:pPr>
            <a:r>
              <a:rPr lang="en-US" sz="4186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Contact 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F5659AC1-1A7B-5886-C1A3-8D94A1DB2877}"/>
              </a:ext>
            </a:extLst>
          </p:cNvPr>
          <p:cNvSpPr txBox="1"/>
          <p:nvPr/>
        </p:nvSpPr>
        <p:spPr>
          <a:xfrm>
            <a:off x="2133197" y="2825028"/>
            <a:ext cx="13868804" cy="54854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40"/>
              </a:lnSpc>
            </a:pPr>
            <a:r>
              <a:rPr lang="en-US" sz="3100" b="1" i="1" dirty="0">
                <a:solidFill>
                  <a:srgbClr val="000000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VOYANT Nicolas</a:t>
            </a:r>
          </a:p>
          <a:p>
            <a:pPr>
              <a:lnSpc>
                <a:spcPts val="4340"/>
              </a:lnSpc>
            </a:pPr>
            <a:r>
              <a:rPr lang="en-US" sz="3100" b="1" i="1" dirty="0">
                <a:solidFill>
                  <a:srgbClr val="000000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Service des </a:t>
            </a:r>
            <a:r>
              <a:rPr lang="en-US" sz="3100" b="1" i="1" dirty="0" err="1">
                <a:solidFill>
                  <a:srgbClr val="000000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compétitions</a:t>
            </a:r>
            <a:endParaRPr lang="en-US" sz="3100" b="1" i="1" dirty="0">
              <a:solidFill>
                <a:srgbClr val="000000"/>
              </a:solidFill>
              <a:latin typeface="Arial Bold Italics"/>
              <a:ea typeface="Arial Bold Italics"/>
              <a:cs typeface="Arial Bold Italics"/>
              <a:sym typeface="Arial Bold Italics"/>
            </a:endParaRPr>
          </a:p>
          <a:p>
            <a:pPr>
              <a:lnSpc>
                <a:spcPts val="4340"/>
              </a:lnSpc>
            </a:pPr>
            <a:r>
              <a:rPr lang="en-US" sz="3100" i="1" dirty="0">
                <a:solidFill>
                  <a:srgbClr val="000000"/>
                </a:solidFill>
                <a:latin typeface="Arial Italics"/>
                <a:ea typeface="Arial Italics"/>
                <a:cs typeface="Arial Italics"/>
                <a:sym typeface="Arial Italics"/>
              </a:rPr>
              <a:t>Tel : 01.42.44.12.17</a:t>
            </a:r>
          </a:p>
          <a:p>
            <a:pPr>
              <a:lnSpc>
                <a:spcPts val="4340"/>
              </a:lnSpc>
              <a:spcBef>
                <a:spcPct val="0"/>
              </a:spcBef>
            </a:pPr>
            <a:r>
              <a:rPr lang="en-US" sz="3100" i="1" dirty="0">
                <a:solidFill>
                  <a:srgbClr val="000000"/>
                </a:solidFill>
                <a:latin typeface="Arial Italics"/>
                <a:ea typeface="Arial Italics"/>
                <a:cs typeface="Arial Italics"/>
                <a:sym typeface="Arial Italics"/>
              </a:rPr>
              <a:t>Mail: competitions@paris-idf.fff.fr</a:t>
            </a:r>
          </a:p>
          <a:p>
            <a:pPr algn="l">
              <a:lnSpc>
                <a:spcPts val="4340"/>
              </a:lnSpc>
            </a:pPr>
            <a:endParaRPr lang="en-US" sz="3100" b="1" i="1" dirty="0">
              <a:solidFill>
                <a:srgbClr val="000000"/>
              </a:solidFill>
              <a:latin typeface="Arial Bold Italics"/>
              <a:ea typeface="Arial Bold Italics"/>
              <a:cs typeface="Arial Bold Italics"/>
              <a:sym typeface="Arial Bold Italics"/>
            </a:endParaRPr>
          </a:p>
          <a:p>
            <a:pPr algn="l">
              <a:lnSpc>
                <a:spcPts val="4340"/>
              </a:lnSpc>
            </a:pPr>
            <a:endParaRPr lang="en-US" sz="3100" b="1" i="1" dirty="0">
              <a:solidFill>
                <a:srgbClr val="000000"/>
              </a:solidFill>
              <a:latin typeface="Arial Bold Italics"/>
              <a:ea typeface="Arial Bold Italics"/>
              <a:cs typeface="Arial Bold Italics"/>
              <a:sym typeface="Arial Bold Italics"/>
            </a:endParaRPr>
          </a:p>
          <a:p>
            <a:pPr algn="l">
              <a:lnSpc>
                <a:spcPts val="4340"/>
              </a:lnSpc>
            </a:pPr>
            <a:r>
              <a:rPr lang="en-US" sz="3100" b="1" i="1" dirty="0">
                <a:solidFill>
                  <a:srgbClr val="000000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MAURY Michaël – </a:t>
            </a:r>
          </a:p>
          <a:p>
            <a:pPr algn="l">
              <a:lnSpc>
                <a:spcPts val="4340"/>
              </a:lnSpc>
            </a:pPr>
            <a:r>
              <a:rPr lang="en-US" sz="3100" b="1" i="1" dirty="0">
                <a:solidFill>
                  <a:srgbClr val="000000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Directeur Général Adjoint de la L.P.I.F.F.</a:t>
            </a:r>
          </a:p>
          <a:p>
            <a:pPr algn="l">
              <a:lnSpc>
                <a:spcPts val="4340"/>
              </a:lnSpc>
            </a:pPr>
            <a:r>
              <a:rPr lang="en-US" sz="3100" i="1" dirty="0">
                <a:solidFill>
                  <a:srgbClr val="000000"/>
                </a:solidFill>
                <a:latin typeface="Arial Italics"/>
                <a:ea typeface="Arial Italics"/>
                <a:cs typeface="Arial Italics"/>
                <a:sym typeface="Arial Italics"/>
              </a:rPr>
              <a:t>Tel : 01.42.44.11.98 – 06.19.95.23.30</a:t>
            </a:r>
          </a:p>
          <a:p>
            <a:pPr algn="l">
              <a:lnSpc>
                <a:spcPts val="4340"/>
              </a:lnSpc>
              <a:spcBef>
                <a:spcPct val="0"/>
              </a:spcBef>
            </a:pPr>
            <a:r>
              <a:rPr lang="en-US" sz="3100" i="1" dirty="0">
                <a:solidFill>
                  <a:srgbClr val="000000"/>
                </a:solidFill>
                <a:latin typeface="Arial Italics"/>
                <a:ea typeface="Arial Italics"/>
                <a:cs typeface="Arial Italics"/>
                <a:sym typeface="Arial Italics"/>
              </a:rPr>
              <a:t>Mail: mmaury@paris-idf.fff.fr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1F552030-3738-94E1-9A8E-FD66AFB85EDD}"/>
              </a:ext>
            </a:extLst>
          </p:cNvPr>
          <p:cNvSpPr txBox="1"/>
          <p:nvPr/>
        </p:nvSpPr>
        <p:spPr>
          <a:xfrm rot="-5400000">
            <a:off x="-2824069" y="5948464"/>
            <a:ext cx="7075581" cy="62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9"/>
              </a:lnSpc>
            </a:pPr>
            <a:r>
              <a:rPr lang="en-US" sz="3264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Critérium</a:t>
            </a:r>
            <a:r>
              <a:rPr lang="en-US" sz="3264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Régional Futnet </a:t>
            </a:r>
          </a:p>
        </p:txBody>
      </p:sp>
    </p:spTree>
    <p:extLst>
      <p:ext uri="{BB962C8B-B14F-4D97-AF65-F5344CB8AC3E}">
        <p14:creationId xmlns:p14="http://schemas.microsoft.com/office/powerpoint/2010/main" val="1068506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AA69300383BD4D813F8DB5F0A28D38" ma:contentTypeVersion="19" ma:contentTypeDescription="Crée un document." ma:contentTypeScope="" ma:versionID="e91459d6a0d88af95ad4459048104900">
  <xsd:schema xmlns:xsd="http://www.w3.org/2001/XMLSchema" xmlns:xs="http://www.w3.org/2001/XMLSchema" xmlns:p="http://schemas.microsoft.com/office/2006/metadata/properties" xmlns:ns2="e8a3ffa6-8401-4e04-8ec0-cd5c0d361f7c" xmlns:ns3="fd1ce78b-af51-436b-905e-dfabee465417" targetNamespace="http://schemas.microsoft.com/office/2006/metadata/properties" ma:root="true" ma:fieldsID="f56365725f08a0917c1ab39fe424fe24" ns2:_="" ns3:_="">
    <xsd:import namespace="e8a3ffa6-8401-4e04-8ec0-cd5c0d361f7c"/>
    <xsd:import namespace="fd1ce78b-af51-436b-905e-dfabee4654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a3ffa6-8401-4e04-8ec0-cd5c0d361f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02b0797-8790-4d11-916e-7e77266457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ce78b-af51-436b-905e-dfabee46541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e7c572d-09d4-4817-b401-1f4709ab83cf}" ma:internalName="TaxCatchAll" ma:showField="CatchAllData" ma:web="fd1ce78b-af51-436b-905e-dfabee4654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1ce78b-af51-436b-905e-dfabee465417" xsi:nil="true"/>
    <lcf76f155ced4ddcb4097134ff3c332f xmlns="e8a3ffa6-8401-4e04-8ec0-cd5c0d361f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56BBE7-A216-4155-9FAF-54EFC8F83EB5}"/>
</file>

<file path=customXml/itemProps2.xml><?xml version="1.0" encoding="utf-8"?>
<ds:datastoreItem xmlns:ds="http://schemas.openxmlformats.org/officeDocument/2006/customXml" ds:itemID="{EE9500C2-BEA2-4882-820F-1CE9209F8621}"/>
</file>

<file path=customXml/itemProps3.xml><?xml version="1.0" encoding="utf-8"?>
<ds:datastoreItem xmlns:ds="http://schemas.openxmlformats.org/officeDocument/2006/customXml" ds:itemID="{1F06C301-B781-487E-B822-CDB237441951}"/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280</Words>
  <Application>Microsoft Office PowerPoint</Application>
  <PresentationFormat>Personnalisé</PresentationFormat>
  <Paragraphs>47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 Bold</vt:lpstr>
      <vt:lpstr>Arial Italics</vt:lpstr>
      <vt:lpstr>Arial Bold Italics</vt:lpstr>
      <vt:lpstr>Calibri</vt:lpstr>
      <vt:lpstr>Arial</vt:lpstr>
      <vt:lpstr>Office Theme</vt:lpstr>
      <vt:lpstr>Worksheet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Copie de Cahier des charges - Critérium régional Futnet</dc:title>
  <dc:creator>VOYANT Nicolas</dc:creator>
  <cp:lastModifiedBy>VOYANT Nicolas</cp:lastModifiedBy>
  <cp:revision>3</cp:revision>
  <cp:lastPrinted>2025-10-03T09:00:52Z</cp:lastPrinted>
  <dcterms:created xsi:type="dcterms:W3CDTF">2006-08-16T00:00:00Z</dcterms:created>
  <dcterms:modified xsi:type="dcterms:W3CDTF">2025-10-28T14:08:10Z</dcterms:modified>
  <dc:identifier>DAGx6Ity5e0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0x010100F6AA69300383BD4D813F8DB5F0A28D38</vt:lpwstr>
  </property>
</Properties>
</file>